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3"/>
  </p:notesMasterIdLst>
  <p:sldIdLst>
    <p:sldId id="256" r:id="rId2"/>
    <p:sldId id="263" r:id="rId3"/>
    <p:sldId id="266" r:id="rId4"/>
    <p:sldId id="267" r:id="rId5"/>
    <p:sldId id="265" r:id="rId6"/>
    <p:sldId id="273" r:id="rId7"/>
    <p:sldId id="274" r:id="rId8"/>
    <p:sldId id="275" r:id="rId9"/>
    <p:sldId id="276" r:id="rId10"/>
    <p:sldId id="277" r:id="rId11"/>
    <p:sldId id="261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522"/>
    <a:srgbClr val="BE51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89565" autoAdjust="0"/>
  </p:normalViewPr>
  <p:slideViewPr>
    <p:cSldViewPr snapToGrid="0">
      <p:cViewPr varScale="1">
        <p:scale>
          <a:sx n="81" d="100"/>
          <a:sy n="81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050"/>
    </p:cViewPr>
  </p:sorterViewPr>
  <p:notesViewPr>
    <p:cSldViewPr snapToGrid="0">
      <p:cViewPr varScale="1">
        <p:scale>
          <a:sx n="75" d="100"/>
          <a:sy n="75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130CE5-07E2-3344-92B6-95057E56FF34}" type="datetimeFigureOut">
              <a:rPr lang="es-ES"/>
              <a:pPr>
                <a:defRPr/>
              </a:pPr>
              <a:t>01/06/2018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7EA902-091C-0242-A926-1BD07A6462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6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Opcio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1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1" y="0"/>
            <a:ext cx="12162282" cy="6857999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" y="0"/>
            <a:ext cx="12158519" cy="6857999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6"/>
            <a:ext cx="12158519" cy="68522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Amar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3" y="3318"/>
            <a:ext cx="12150515" cy="685136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" y="2122"/>
            <a:ext cx="12161121" cy="6853756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03929-A7B0-6C4D-984B-CE61D7DFC5AD}" type="datetimeFigureOut">
              <a:rPr lang="es-ES" smtClean="0"/>
              <a:pPr>
                <a:defRPr/>
              </a:pPr>
              <a:t>01/06/2018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8312D-05E9-674D-BE51-9174CBE531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36"/>
            <a:ext cx="12158519" cy="685136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 userDrawn="1"/>
        </p:nvSpPr>
        <p:spPr>
          <a:xfrm>
            <a:off x="823342" y="0"/>
            <a:ext cx="105156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" y="6636"/>
            <a:ext cx="12150515" cy="68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Aguamari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" y="4514"/>
            <a:ext cx="12156877" cy="68513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4" y="2122"/>
            <a:ext cx="12154755" cy="685375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" y="3317"/>
            <a:ext cx="12156877" cy="685136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Amar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4" y="3318"/>
            <a:ext cx="12150513" cy="6851363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" y="4244"/>
            <a:ext cx="12149838" cy="685375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3" y="0"/>
            <a:ext cx="1216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6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Árbol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" y="6636"/>
            <a:ext cx="12139242" cy="685136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Aguamari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" y="4514"/>
            <a:ext cx="12145599" cy="6851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2" y="2122"/>
            <a:ext cx="12143480" cy="68537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" y="3317"/>
            <a:ext cx="12145599" cy="6851363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Amar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9" y="3318"/>
            <a:ext cx="12139242" cy="685136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" y="4244"/>
            <a:ext cx="12149838" cy="68537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Gent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" y="6636"/>
            <a:ext cx="12139242" cy="68513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o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774700" y="228282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_tradnl" dirty="0"/>
              <a:t>Clic para agregar un cuadro o una imagen que no </a:t>
            </a:r>
            <a:r>
              <a:rPr lang="es-ES_tradnl"/>
              <a:t>necesite fondo</a:t>
            </a:r>
            <a:endParaRPr lang="es-ES_tradnl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Agua Mar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" y="2854"/>
            <a:ext cx="12158521" cy="68522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5086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0" y="0"/>
            <a:ext cx="12162284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72984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2854"/>
            <a:ext cx="12158521" cy="685229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34550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060"/>
            <a:ext cx="12158521" cy="685587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85415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659"/>
            <a:ext cx="12162764" cy="685468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8541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Sol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060"/>
            <a:ext cx="12158521" cy="685587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85415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a Casa Aguamar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" y="5711"/>
            <a:ext cx="12158520" cy="68522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342" y="0"/>
            <a:ext cx="10515600" cy="774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G Rounded Std Light" charset="0"/>
                <a:ea typeface="VAG Rounded Std Light" charset="0"/>
                <a:cs typeface="VAG Rounded Std Light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B03929-A7B0-6C4D-984B-CE61D7DFC5AD}" type="datetimeFigureOut">
              <a:rPr lang="es-ES" smtClean="0"/>
              <a:pPr>
                <a:defRPr/>
              </a:pPr>
              <a:t>01/06/2018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A8312D-05E9-674D-BE51-9174CBE531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03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55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7" r:id="rId21"/>
    <p:sldLayoutId id="2147483958" r:id="rId22"/>
    <p:sldLayoutId id="2147483959" r:id="rId23"/>
    <p:sldLayoutId id="2147483960" r:id="rId24"/>
    <p:sldLayoutId id="2147483961" r:id="rId25"/>
    <p:sldLayoutId id="2147483962" r:id="rId26"/>
    <p:sldLayoutId id="21474839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88899" y="3799787"/>
            <a:ext cx="8337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VAG Rounded" pitchFamily="34" charset="0"/>
              </a:rPr>
              <a:t>Proyecto Social para la Generación de Confianza y Promoción de la Cultura de la Legalidad</a:t>
            </a:r>
          </a:p>
          <a:p>
            <a:endParaRPr lang="es-ES" sz="4400" dirty="0">
              <a:solidFill>
                <a:schemeClr val="bg1"/>
              </a:solidFill>
              <a:latin typeface="VAG Rounded Std Bold"/>
              <a:cs typeface="VAG Rounded Std Bold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04591" y="579577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VAG Rounded Std Light"/>
                <a:cs typeface="VAG Rounded Std Ligh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2964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PENDIENTES/PROYECCIONES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A004051-8040-45F4-ABA5-882D30AB0A1F}"/>
              </a:ext>
            </a:extLst>
          </p:cNvPr>
          <p:cNvSpPr/>
          <p:nvPr/>
        </p:nvSpPr>
        <p:spPr>
          <a:xfrm>
            <a:off x="1107828" y="1376739"/>
            <a:ext cx="973953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VAG Rounded" pitchFamily="34" charset="0"/>
              </a:rPr>
              <a:t>Realizar reunión con los ingenieros de perdidas para revisar zonas de intervención que se puedan vincular con los procesos ya iniciados y realizar articulaciones o alianzas.</a:t>
            </a:r>
          </a:p>
          <a:p>
            <a:pPr algn="just"/>
            <a:endParaRPr lang="es-ES" sz="2000" dirty="0">
              <a:latin typeface="VAG Rounded" pitchFamily="34" charset="0"/>
            </a:endParaRPr>
          </a:p>
          <a:p>
            <a:pPr algn="just"/>
            <a:r>
              <a:rPr lang="es-CO" sz="2000" dirty="0">
                <a:latin typeface="VAG Rounded" pitchFamily="34" charset="0"/>
              </a:rPr>
              <a:t> Realizar una evaluación del proceso que permite medir el alcance de las acciones, dando respuesta a la 4 fase de la estrategia de relacionamiento;  dar inicio al análisis del proceso a la luz de los indicadores empresariales, a fin de entregar insumos de pertinencia CHEC, estos insumos serán vinculados a la multimedia de generación de confianza.</a:t>
            </a:r>
          </a:p>
          <a:p>
            <a:pPr algn="just"/>
            <a:endParaRPr lang="es-CO" sz="2000" dirty="0">
              <a:latin typeface="VAG Rounded" pitchFamily="34" charset="0"/>
            </a:endParaRPr>
          </a:p>
          <a:p>
            <a:pPr algn="just"/>
            <a:r>
              <a:rPr lang="es-CO" sz="2000" dirty="0">
                <a:latin typeface="VAG Rounded" pitchFamily="34" charset="0"/>
              </a:rPr>
              <a:t>Definir la continuidad del acompañamiento al proyecto de Faroles</a:t>
            </a:r>
          </a:p>
          <a:p>
            <a:endParaRPr lang="es-CO" sz="2000" dirty="0">
              <a:latin typeface="VAG Rounded" pitchFamily="34" charset="0"/>
            </a:endParaRPr>
          </a:p>
          <a:p>
            <a:r>
              <a:rPr lang="es-CO" sz="2000" dirty="0">
                <a:latin typeface="VAG Rounded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>
                <a:solidFill>
                  <a:srgbClr val="FF0000"/>
                </a:solidFill>
              </a:rPr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  <a:p>
            <a:endParaRPr lang="es-CO" dirty="0">
              <a:solidFill>
                <a:srgbClr val="FF0000"/>
              </a:solidFill>
            </a:endParaRPr>
          </a:p>
          <a:p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D34D94-1C4B-456E-AC70-28C56C097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42" y="1391754"/>
            <a:ext cx="284486" cy="3592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A5B1E-270C-48BA-B0E9-79D826A07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88" y="2262057"/>
            <a:ext cx="253340" cy="2907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A23D6C-AA97-43CE-B182-18AB6186A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68" y="3896380"/>
            <a:ext cx="238546" cy="2780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9F9481-CE13-493B-B9C8-23CCE60DA2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1" y="4555676"/>
            <a:ext cx="2798618" cy="18511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DD980F-3EA2-47AB-A7B4-89F4FB2014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4" y="4490978"/>
            <a:ext cx="2468226" cy="18511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8B77DA-0C8D-4AF1-9F68-ADCC73BCB9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3" y="4490977"/>
            <a:ext cx="2874503" cy="19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2224" y="4856202"/>
            <a:ext cx="2690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VAG Rounded Std Bold"/>
                <a:cs typeface="VAG Rounded Std Bold"/>
              </a:rPr>
              <a:t>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470" y="4400550"/>
            <a:ext cx="2120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16686" y="1372838"/>
            <a:ext cx="6721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VAG Rounded" pitchFamily="34" charset="0"/>
              </a:rPr>
              <a:t>Es una iniciativa de CHEC grupo EPM que busca dar soporte y sostenibilidad a las acciones técnicas emprendidas por la empresa para la gestión de </a:t>
            </a:r>
            <a:r>
              <a:rPr lang="es-CO" sz="2000" b="1" dirty="0">
                <a:latin typeface="VAG Rounded" pitchFamily="34" charset="0"/>
              </a:rPr>
              <a:t>pérdidas no técnicas</a:t>
            </a:r>
            <a:r>
              <a:rPr lang="es-CO" sz="2000" dirty="0">
                <a:latin typeface="VAG Rounded" pitchFamily="34" charset="0"/>
              </a:rPr>
              <a:t>, desde </a:t>
            </a:r>
            <a:r>
              <a:rPr lang="es-CO" sz="2000" b="1" i="1" dirty="0">
                <a:latin typeface="VAG Rounded" pitchFamily="34" charset="0"/>
              </a:rPr>
              <a:t>procesos alternativos </a:t>
            </a:r>
            <a:r>
              <a:rPr lang="es-CO" sz="2000" dirty="0">
                <a:latin typeface="VAG Rounded" pitchFamily="34" charset="0"/>
              </a:rPr>
              <a:t>que impactan las formas de relacionamiento de los clientes, usuarios y comunidades con la infraestructura de la empresa.</a:t>
            </a:r>
            <a:endParaRPr lang="es-ES" sz="2000" b="1" dirty="0">
              <a:solidFill>
                <a:srgbClr val="00B050"/>
              </a:solidFill>
              <a:latin typeface="VAG Rounded" pitchFamily="34" charset="0"/>
            </a:endParaRPr>
          </a:p>
          <a:p>
            <a:pPr algn="just"/>
            <a:endParaRPr lang="es-ES" sz="2000" dirty="0">
              <a:solidFill>
                <a:schemeClr val="bg1"/>
              </a:solidFill>
              <a:latin typeface="VAG Rounded Std Bold"/>
              <a:cs typeface="VAG Rounded Std Bold"/>
            </a:endParaRPr>
          </a:p>
        </p:txBody>
      </p:sp>
      <p:pic>
        <p:nvPicPr>
          <p:cNvPr id="5" name="Picture 2" descr="C:\Users\user\Downloads\logo-generacion-png.png">
            <a:extLst>
              <a:ext uri="{FF2B5EF4-FFF2-40B4-BE49-F238E27FC236}">
                <a16:creationId xmlns:a16="http://schemas.microsoft.com/office/drawing/2014/main" id="{D74167AD-5956-448B-954B-B59722F7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2" y="5735769"/>
            <a:ext cx="920853" cy="9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B297C0-CA6D-48CC-A372-A2F490CFCD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61" y="5660472"/>
            <a:ext cx="1109414" cy="1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08649" y="295834"/>
            <a:ext cx="10515600" cy="7747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omfortaa" pitchFamily="34" charset="0"/>
              </a:rPr>
              <a:t>Hemos GENERADO CONFIANZA a partir de:</a:t>
            </a:r>
            <a:br>
              <a:rPr lang="es-ES" b="1" dirty="0">
                <a:latin typeface="Comfortaa" pitchFamily="34" charset="0"/>
              </a:rPr>
            </a:b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A8DFCFA-7117-4404-97E8-55818573346F}"/>
              </a:ext>
            </a:extLst>
          </p:cNvPr>
          <p:cNvSpPr/>
          <p:nvPr/>
        </p:nvSpPr>
        <p:spPr>
          <a:xfrm>
            <a:off x="740898" y="1536955"/>
            <a:ext cx="114511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Comforta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Vinculándonos a las iniciativas que lideran las organizaciones sociales de los  municipio en pro del mejoramiento de la calidad de vida de los ciudadanos.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Generando vínculos y acercamiento constante entre las comunidades del municipio y la empresa CHEC.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Asesorando a los líderes comunitarios y organizaciones en el desarrollo de acciones encaminadas a la construcción de territorios sostenibles.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La participación activa en escenarios de relacionamiento interinstitucional e intersectorial, para la formulación y ejecución de programas y proyectos sociales.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Logrando transformar la percepción de las comunidades de manera positiva frente a la empresa CHEC.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Facilitando los recursos técnicos y humanos para que las comunidades formulen proyectos y realicen los procesos de gestión, como garantía de sostenibilidad.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Comfortaa" pitchFamily="34" charset="0"/>
              </a:rPr>
              <a:t>Generando Iniciativas de emprendimiento y auto-</a:t>
            </a:r>
            <a:r>
              <a:rPr lang="es-ES" dirty="0" err="1">
                <a:latin typeface="Comfortaa" pitchFamily="34" charset="0"/>
              </a:rPr>
              <a:t>sosteniblidad</a:t>
            </a:r>
            <a:r>
              <a:rPr lang="es-ES" dirty="0">
                <a:latin typeface="Comfortaa" pitchFamily="34" charset="0"/>
              </a:rPr>
              <a:t> de las iniciativas</a:t>
            </a:r>
          </a:p>
          <a:p>
            <a:pPr lvl="0"/>
            <a:endParaRPr lang="es-ES" dirty="0">
              <a:latin typeface="Comforta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45809" y="0"/>
            <a:ext cx="10515600" cy="774700"/>
          </a:xfrm>
        </p:spPr>
        <p:txBody>
          <a:bodyPr/>
          <a:lstStyle/>
          <a:p>
            <a:r>
              <a:rPr lang="es-ES" b="1" dirty="0">
                <a:latin typeface="Comfortaa" pitchFamily="34" charset="0"/>
              </a:rPr>
              <a:t>Hemos GENERADO CONFIANZA a partir de: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53CC4CD-9F07-4561-8D0F-E6062E90EB31}"/>
              </a:ext>
            </a:extLst>
          </p:cNvPr>
          <p:cNvSpPr/>
          <p:nvPr/>
        </p:nvSpPr>
        <p:spPr>
          <a:xfrm>
            <a:off x="1345809" y="126431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Se ha logrado la consecución de recursos por medio de convocatorias con algunas organizaciones como estrategia de sostenibilidad y auto-gestión entre el 2016 – 2017 y 2018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 -  Casa de la mujer (Iniciativa BIP) : 10.000.000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Redes (Min Cultura): 19.000.000 (2017) – 15.000.000 (2018)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Asociación Cimarrona (Min Cultura): 18.000.000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Huellas de Vida (Min Cultura): 18.000.0000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Huellas de vida (Premio cívico con el proyecto Tomas por la Vida): 7.000.000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Afro del adulto Mayor(Caritas Canadá): 700.000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Huellas de Vida (Iniciativa BIP) $10.000.000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Fundación Huellas de Vida (Premio cívico con el proyecto Luces por la paz y la reconciliación) $10.000.000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Proyecto Luces por la paz y la reconciliación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       2016: 16.500.000</a:t>
            </a:r>
          </a:p>
          <a:p>
            <a:r>
              <a:rPr lang="es-ES" b="1" dirty="0">
                <a:latin typeface="Arial" pitchFamily="34" charset="0"/>
                <a:cs typeface="Arial" pitchFamily="34" charset="0"/>
              </a:rPr>
              <a:t>       2017: 18.200.000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Resguardo indígena escopetera y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Pirza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(Min Cultura): 14.000.000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latin typeface="Arial" pitchFamily="34" charset="0"/>
                <a:cs typeface="Arial" pitchFamily="34" charset="0"/>
              </a:rPr>
              <a:t>Resguardo Indígena la Montaña (Min Cultura): 13.000.000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4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LINEA DEL TIEMPO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791C40B-5004-4B56-94CB-B3B16A2B04DA}"/>
              </a:ext>
            </a:extLst>
          </p:cNvPr>
          <p:cNvCxnSpPr>
            <a:cxnSpLocks/>
          </p:cNvCxnSpPr>
          <p:nvPr/>
        </p:nvCxnSpPr>
        <p:spPr>
          <a:xfrm flipV="1">
            <a:off x="217131" y="1151361"/>
            <a:ext cx="10980383" cy="4418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D1381EC-33AC-469A-A578-F88FFA560004}"/>
              </a:ext>
            </a:extLst>
          </p:cNvPr>
          <p:cNvCxnSpPr>
            <a:cxnSpLocks/>
          </p:cNvCxnSpPr>
          <p:nvPr/>
        </p:nvCxnSpPr>
        <p:spPr>
          <a:xfrm>
            <a:off x="231567" y="942535"/>
            <a:ext cx="1" cy="731520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D08EAD7-E8BD-4E1D-BEEF-83DC27252359}"/>
              </a:ext>
            </a:extLst>
          </p:cNvPr>
          <p:cNvSpPr txBox="1"/>
          <p:nvPr/>
        </p:nvSpPr>
        <p:spPr>
          <a:xfrm>
            <a:off x="-50840" y="1545660"/>
            <a:ext cx="143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2012-2014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226653-0322-4804-91E1-4D59063F7909}"/>
              </a:ext>
            </a:extLst>
          </p:cNvPr>
          <p:cNvSpPr txBox="1"/>
          <p:nvPr/>
        </p:nvSpPr>
        <p:spPr>
          <a:xfrm>
            <a:off x="-14428" y="1870809"/>
            <a:ext cx="29120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     LA DORADA: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Asociación Cimarrona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Jóvenes emprendedores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Convite por mi Barrio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Alcaldía Municipal (Unidad de Juventud y JAC)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Molinos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IE Renan Barco</a:t>
            </a:r>
          </a:p>
          <a:p>
            <a:pPr marL="285750" indent="-285750">
              <a:buFontTx/>
              <a:buChar char="-"/>
            </a:pPr>
            <a:endParaRPr lang="es-CO" sz="1600" dirty="0"/>
          </a:p>
          <a:p>
            <a:r>
              <a:rPr lang="es-CO" sz="1600" dirty="0"/>
              <a:t>     </a:t>
            </a:r>
            <a:r>
              <a:rPr lang="es-CO" sz="1600" b="1" dirty="0"/>
              <a:t>MANIZALES: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Huellas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Comité Inter barriales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Alianza contra el fraude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0128AA0-BB6F-4295-B641-99AA06F25B41}"/>
              </a:ext>
            </a:extLst>
          </p:cNvPr>
          <p:cNvCxnSpPr>
            <a:cxnSpLocks/>
          </p:cNvCxnSpPr>
          <p:nvPr/>
        </p:nvCxnSpPr>
        <p:spPr>
          <a:xfrm>
            <a:off x="5617698" y="942535"/>
            <a:ext cx="0" cy="689317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3AF670D-6698-4218-99A0-73FC77AFA832}"/>
              </a:ext>
            </a:extLst>
          </p:cNvPr>
          <p:cNvCxnSpPr>
            <a:cxnSpLocks/>
          </p:cNvCxnSpPr>
          <p:nvPr/>
        </p:nvCxnSpPr>
        <p:spPr>
          <a:xfrm>
            <a:off x="11211951" y="942535"/>
            <a:ext cx="0" cy="759656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EAD88D67-7B56-4D01-8131-5EDACD39B6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68" y="1870809"/>
            <a:ext cx="218599" cy="2990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C490DF4-75E0-4625-85AB-8EFF93046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" y="4113581"/>
            <a:ext cx="218599" cy="29900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4CA90D2-2BF0-4190-8C50-26D37023BD79}"/>
              </a:ext>
            </a:extLst>
          </p:cNvPr>
          <p:cNvSpPr txBox="1"/>
          <p:nvPr/>
        </p:nvSpPr>
        <p:spPr>
          <a:xfrm>
            <a:off x="4960657" y="1461659"/>
            <a:ext cx="173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2015 - </a:t>
            </a:r>
            <a:r>
              <a:rPr lang="es-CO" sz="2000" dirty="0"/>
              <a:t>2017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DC774E-B079-4554-BB8C-01A6E8C012F1}"/>
              </a:ext>
            </a:extLst>
          </p:cNvPr>
          <p:cNvSpPr txBox="1"/>
          <p:nvPr/>
        </p:nvSpPr>
        <p:spPr>
          <a:xfrm>
            <a:off x="2577643" y="1655039"/>
            <a:ext cx="31296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     LA DORADA: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Asociación Cimarrona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Jóvenes emprendedores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Convite por mi Barrio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Alcaldía Municipal (Unidad de Juventud y JAC)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Molinos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IE Renan Barco</a:t>
            </a:r>
          </a:p>
          <a:p>
            <a:pPr marL="285750" indent="-285750">
              <a:buFontTx/>
              <a:buChar char="-"/>
            </a:pPr>
            <a:r>
              <a:rPr lang="es-CO" sz="1600" dirty="0" err="1"/>
              <a:t>The</a:t>
            </a:r>
            <a:r>
              <a:rPr lang="es-CO" sz="1600" dirty="0"/>
              <a:t> Golden </a:t>
            </a:r>
            <a:r>
              <a:rPr lang="es-CO" sz="1600" dirty="0" err="1"/>
              <a:t>Group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Fundación redes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Fundación Apoyar</a:t>
            </a:r>
          </a:p>
          <a:p>
            <a:r>
              <a:rPr lang="es-CO" sz="1600" dirty="0"/>
              <a:t>     </a:t>
            </a:r>
            <a:r>
              <a:rPr lang="es-CO" sz="1600" b="1" dirty="0"/>
              <a:t>MANIZALES: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Fundación Huellas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Comité Inter barriales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Alianza contra el fraude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Holocausto grupo ciudadela del norte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24B47DF-8003-4619-8F91-D53F564F8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45" y="1646746"/>
            <a:ext cx="218599" cy="2990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37AF12-E753-4AE3-9B03-7CDB941CFF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65" y="4324307"/>
            <a:ext cx="218599" cy="29900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B26CD26-4F5D-41A3-AA30-8E24965C5588}"/>
              </a:ext>
            </a:extLst>
          </p:cNvPr>
          <p:cNvSpPr txBox="1"/>
          <p:nvPr/>
        </p:nvSpPr>
        <p:spPr>
          <a:xfrm>
            <a:off x="5420626" y="1924333"/>
            <a:ext cx="23898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600" dirty="0"/>
              <a:t>Manizales hip hop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Casa de la Cultura comuna la fuente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Circulo de mujeres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Suburbial récords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Grupo de comunicaciones alternativas</a:t>
            </a:r>
          </a:p>
          <a:p>
            <a:r>
              <a:rPr lang="es-CO" sz="1600" dirty="0"/>
              <a:t>    </a:t>
            </a:r>
            <a:r>
              <a:rPr lang="es-CO" sz="1600" b="1" dirty="0"/>
              <a:t>VICTORIA: 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Grupo RH+</a:t>
            </a:r>
          </a:p>
          <a:p>
            <a:r>
              <a:rPr lang="es-CO" sz="1600" b="1" dirty="0"/>
              <a:t>     RIOSUCIO: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la montaña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escopetera y </a:t>
            </a:r>
            <a:r>
              <a:rPr lang="es-CO" sz="1600" dirty="0" err="1"/>
              <a:t>pirza</a:t>
            </a:r>
            <a:endParaRPr lang="es-CO" sz="1600" dirty="0"/>
          </a:p>
          <a:p>
            <a:r>
              <a:rPr lang="es-CO" sz="1600" b="1" dirty="0"/>
              <a:t>      DOSQUEBRADAS</a:t>
            </a:r>
            <a:r>
              <a:rPr lang="es-CO" sz="1600" dirty="0"/>
              <a:t>:</a:t>
            </a:r>
          </a:p>
          <a:p>
            <a:r>
              <a:rPr lang="es-CO" sz="1600" dirty="0"/>
              <a:t>-     Grupo Amar y Vivir     </a:t>
            </a:r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Tx/>
              <a:buChar char="-"/>
            </a:pPr>
            <a:endParaRPr lang="es-CO" b="1" dirty="0"/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A6B5234-9884-439B-904C-F0A016483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672" y="4324308"/>
            <a:ext cx="218599" cy="29900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D73BEFA-D6B9-4A8F-A10F-F4ED1B3C3D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270" y="3869393"/>
            <a:ext cx="215357" cy="29456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3F89953-4801-4B75-AD0E-BEACCF674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746" y="5551382"/>
            <a:ext cx="218599" cy="299003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47351FE-4228-4119-93CF-88229BF0B509}"/>
              </a:ext>
            </a:extLst>
          </p:cNvPr>
          <p:cNvCxnSpPr/>
          <p:nvPr/>
        </p:nvCxnSpPr>
        <p:spPr>
          <a:xfrm>
            <a:off x="2624520" y="1509822"/>
            <a:ext cx="0" cy="50137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132A820-B759-4BB9-BC58-5F218C38BD5F}"/>
              </a:ext>
            </a:extLst>
          </p:cNvPr>
          <p:cNvCxnSpPr/>
          <p:nvPr/>
        </p:nvCxnSpPr>
        <p:spPr>
          <a:xfrm>
            <a:off x="7694831" y="1521319"/>
            <a:ext cx="0" cy="50137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00E51F7-0839-4635-A468-9BE5B839BF16}"/>
              </a:ext>
            </a:extLst>
          </p:cNvPr>
          <p:cNvSpPr txBox="1"/>
          <p:nvPr/>
        </p:nvSpPr>
        <p:spPr>
          <a:xfrm>
            <a:off x="10935057" y="1576417"/>
            <a:ext cx="117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2018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165D658-A5C5-40ED-AE26-D5A14635E9E9}"/>
              </a:ext>
            </a:extLst>
          </p:cNvPr>
          <p:cNvSpPr txBox="1"/>
          <p:nvPr/>
        </p:nvSpPr>
        <p:spPr>
          <a:xfrm>
            <a:off x="7617582" y="1366544"/>
            <a:ext cx="264444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      LA DORADA: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Asociación Cimarrona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Convite por mi Barrio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Alcaldía Municipal (Unidad de Juventud y JAC)</a:t>
            </a:r>
          </a:p>
          <a:p>
            <a:pPr marL="285750" indent="-285750">
              <a:buFontTx/>
              <a:buChar char="-"/>
            </a:pPr>
            <a:r>
              <a:rPr lang="es-CO" sz="1600" dirty="0" err="1"/>
              <a:t>The</a:t>
            </a:r>
            <a:r>
              <a:rPr lang="es-CO" sz="1600" dirty="0"/>
              <a:t> Golden </a:t>
            </a:r>
            <a:r>
              <a:rPr lang="es-CO" sz="1600" dirty="0" err="1"/>
              <a:t>Group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Fundación redes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Fundación Apoyar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AMUCID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Casa de la mujer</a:t>
            </a:r>
          </a:p>
          <a:p>
            <a:r>
              <a:rPr lang="es-CO" sz="1600" dirty="0"/>
              <a:t>       </a:t>
            </a:r>
            <a:r>
              <a:rPr lang="es-CO" sz="1600" b="1" dirty="0"/>
              <a:t>MANIZALES: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Fundación Huellas de Vida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Comité Inter barriales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Alianza contra el fraude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 Holocausto grupo ciudadela del norte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Casa de la Cultura comuna la fuente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Circulo de mujeres (Marmato)</a:t>
            </a:r>
          </a:p>
          <a:p>
            <a:pPr marL="285750" indent="-285750">
              <a:buFontTx/>
              <a:buChar char="-"/>
            </a:pPr>
            <a:endParaRPr lang="es-CO" sz="1600" dirty="0"/>
          </a:p>
          <a:p>
            <a:pPr marL="285750" indent="-285750">
              <a:buFontTx/>
              <a:buChar char="-"/>
            </a:pPr>
            <a:endParaRPr lang="es-CO" sz="1600" dirty="0"/>
          </a:p>
          <a:p>
            <a:endParaRPr lang="es-CO" sz="1600" dirty="0"/>
          </a:p>
          <a:p>
            <a:pPr marL="285750" indent="-285750">
              <a:buFontTx/>
              <a:buChar char="-"/>
            </a:pPr>
            <a:endParaRPr lang="es-CO" sz="1600" dirty="0"/>
          </a:p>
          <a:p>
            <a:endParaRPr lang="es-CO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EFCB2544-1818-45DA-9832-D53E9E1E5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24" y="1422815"/>
            <a:ext cx="234455" cy="32069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AB0E72B-3333-46FD-AFAF-0EDB26397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60" y="4159291"/>
            <a:ext cx="215357" cy="294569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97F1AD0-B302-4E9A-BE30-4EE1883AEB2F}"/>
              </a:ext>
            </a:extLst>
          </p:cNvPr>
          <p:cNvSpPr txBox="1"/>
          <p:nvPr/>
        </p:nvSpPr>
        <p:spPr>
          <a:xfrm>
            <a:off x="10262025" y="1830991"/>
            <a:ext cx="16542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RIOSUCIO: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la montaña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Resguardo indígena escopetera y </a:t>
            </a:r>
            <a:r>
              <a:rPr lang="es-CO" sz="1600" dirty="0" err="1"/>
              <a:t>Pirza</a:t>
            </a:r>
            <a:endParaRPr lang="es-CO" sz="1600" dirty="0"/>
          </a:p>
          <a:p>
            <a:r>
              <a:rPr lang="es-CO" sz="1600" b="1" dirty="0"/>
              <a:t>      DOSQUEBRADAS</a:t>
            </a: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/>
              <a:t>Grupo Amar y Vivir  </a:t>
            </a:r>
          </a:p>
          <a:p>
            <a:r>
              <a:rPr lang="es-CO" sz="1600" dirty="0"/>
              <a:t>   </a:t>
            </a:r>
            <a:r>
              <a:rPr lang="es-CO" sz="1600" b="1" dirty="0"/>
              <a:t> VICTORIA: </a:t>
            </a:r>
          </a:p>
          <a:p>
            <a:pPr marL="285750" indent="-285750">
              <a:buFontTx/>
              <a:buChar char="-"/>
            </a:pPr>
            <a:r>
              <a:rPr lang="es-CO" sz="1600" dirty="0"/>
              <a:t>Grupo RH+</a:t>
            </a:r>
          </a:p>
          <a:p>
            <a:pPr marL="285750" indent="-285750">
              <a:buFontTx/>
              <a:buChar char="-"/>
            </a:pPr>
            <a:endParaRPr lang="es-CO" sz="1600" dirty="0"/>
          </a:p>
          <a:p>
            <a:r>
              <a:rPr lang="es-CO" sz="1600" b="1" dirty="0"/>
              <a:t>SANTA CECILIA</a:t>
            </a:r>
          </a:p>
          <a:p>
            <a:r>
              <a:rPr lang="es-CO" sz="1600" b="1" dirty="0"/>
              <a:t>- </a:t>
            </a:r>
            <a:r>
              <a:rPr lang="es-CO" sz="1600" dirty="0"/>
              <a:t>Resguardo Indígena</a:t>
            </a:r>
            <a:endParaRPr lang="es-CO" sz="1600" b="1" dirty="0"/>
          </a:p>
          <a:p>
            <a:endParaRPr lang="es-CO" sz="1600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AE1B9E3-D6F8-4DB6-BCE2-A62AD9E11E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964" y="1805095"/>
            <a:ext cx="234455" cy="32069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E620A14-ABF8-4221-A03A-335438A0DF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847" y="4003616"/>
            <a:ext cx="234455" cy="32069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66E0687-E1D0-4FA8-BD9B-DA14ED1F7E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259" y="4749364"/>
            <a:ext cx="234455" cy="32069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6DF0E2BC-7A23-4192-9BA6-439DF21EF1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15" y="5479366"/>
            <a:ext cx="215357" cy="2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7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PENDIENTES/PROYECCIONES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B4F540-9D4D-4080-9673-6ADAA07C9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46437"/>
              </p:ext>
            </p:extLst>
          </p:nvPr>
        </p:nvGraphicFramePr>
        <p:xfrm>
          <a:off x="1975868" y="1098950"/>
          <a:ext cx="7290237" cy="515454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430079">
                  <a:extLst>
                    <a:ext uri="{9D8B030D-6E8A-4147-A177-3AD203B41FA5}">
                      <a16:colId xmlns:a16="http://schemas.microsoft.com/office/drawing/2014/main" val="4179385910"/>
                    </a:ext>
                  </a:extLst>
                </a:gridCol>
                <a:gridCol w="2430079">
                  <a:extLst>
                    <a:ext uri="{9D8B030D-6E8A-4147-A177-3AD203B41FA5}">
                      <a16:colId xmlns:a16="http://schemas.microsoft.com/office/drawing/2014/main" val="4267245062"/>
                    </a:ext>
                  </a:extLst>
                </a:gridCol>
                <a:gridCol w="2430079">
                  <a:extLst>
                    <a:ext uri="{9D8B030D-6E8A-4147-A177-3AD203B41FA5}">
                      <a16:colId xmlns:a16="http://schemas.microsoft.com/office/drawing/2014/main" val="1272095877"/>
                    </a:ext>
                  </a:extLst>
                </a:gridCol>
              </a:tblGrid>
              <a:tr h="157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MUNICIPIO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ORGANIZACIÓN/PROYECTO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PENDIENTE/ PROYECCIÓN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2293694853"/>
                  </a:ext>
                </a:extLst>
              </a:tr>
              <a:tr h="323134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RIOSUCIO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Resguardo Indígena Escopetera Y </a:t>
                      </a:r>
                      <a:r>
                        <a:rPr lang="es-CO" sz="1200" dirty="0" err="1">
                          <a:effectLst/>
                        </a:rPr>
                        <a:t>Pirza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proyecto Ministerio de Cultura 2018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379446067"/>
                  </a:ext>
                </a:extLst>
              </a:tr>
              <a:tr h="157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1582836895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2715702765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Formación en formulación de proyectos, participación DDHH.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4120361036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estímulos 2019 Ministerio de Cultura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1841114157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Resguardo Indígena La Montaña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proyecto Ministerio de Cultura 2018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2882759230"/>
                  </a:ext>
                </a:extLst>
              </a:tr>
              <a:tr h="157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2821355614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661950241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Formación en formulación de proyectos, participación DDHH.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841331707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estímulos 2019 Ministerio de Cultura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1259955626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Resguardo Indígena San Lorenzo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497479232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recuperación ancestral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4274264987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Resguardo Indígena </a:t>
                      </a:r>
                      <a:r>
                        <a:rPr lang="es-CO" sz="1200" dirty="0" err="1">
                          <a:effectLst/>
                        </a:rPr>
                        <a:t>Cañamomo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649025499"/>
                  </a:ext>
                </a:extLst>
              </a:tr>
              <a:tr h="323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Formulación proyecto recuperación ancestral - Ambiental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65" marR="63165" marT="0" marB="0"/>
                </a:tc>
                <a:extLst>
                  <a:ext uri="{0D108BD9-81ED-4DB2-BD59-A6C34878D82A}">
                    <a16:rowId xmlns:a16="http://schemas.microsoft.com/office/drawing/2014/main" val="30738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96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PENDIENTES/PROYECCIONES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4C0C391-FBCB-4BC8-9394-9551EB256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15251"/>
              </p:ext>
            </p:extLst>
          </p:nvPr>
        </p:nvGraphicFramePr>
        <p:xfrm>
          <a:off x="1331012" y="903868"/>
          <a:ext cx="9500259" cy="563104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25683">
                  <a:extLst>
                    <a:ext uri="{9D8B030D-6E8A-4147-A177-3AD203B41FA5}">
                      <a16:colId xmlns:a16="http://schemas.microsoft.com/office/drawing/2014/main" val="3685124462"/>
                    </a:ext>
                  </a:extLst>
                </a:gridCol>
                <a:gridCol w="3170712">
                  <a:extLst>
                    <a:ext uri="{9D8B030D-6E8A-4147-A177-3AD203B41FA5}">
                      <a16:colId xmlns:a16="http://schemas.microsoft.com/office/drawing/2014/main" val="608792946"/>
                    </a:ext>
                  </a:extLst>
                </a:gridCol>
                <a:gridCol w="4203864">
                  <a:extLst>
                    <a:ext uri="{9D8B030D-6E8A-4147-A177-3AD203B41FA5}">
                      <a16:colId xmlns:a16="http://schemas.microsoft.com/office/drawing/2014/main" val="3238505347"/>
                    </a:ext>
                  </a:extLst>
                </a:gridCol>
              </a:tblGrid>
              <a:tr h="409139">
                <a:tc row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LA DORADA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Casa de la Mujer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Fortalecimiento Junta Directiva: En temas administrativos, Contable, trabajo en equipo, comunicación, resolución de conflictos, roles, funciones y auto gestión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466234209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Construcción Plan de Trabajo de la Junta directiva.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4058345208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Gestión de recursos mejoramiento infraestructura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1163014482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Construcción de Reglamento interno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1853892860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Formulación proyectos.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1743787092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807639171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AMUCID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formulación de proyectos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136100160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Auto - gestión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425731356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estímulos 2019 Ministerio de Cultura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3176432335"/>
                  </a:ext>
                </a:extLst>
              </a:tr>
              <a:tr h="305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la re-formulación y gestión de proyectos de recuperación ancestral afro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701853210"/>
                  </a:ext>
                </a:extLst>
              </a:tr>
              <a:tr h="305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Fundación Redes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la gestión y operación del Primer Festival Cultural Territorio Urbano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3615954169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1436100860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concertación 2019 Ministerio de Cultura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1260878111"/>
                  </a:ext>
                </a:extLst>
              </a:tr>
              <a:tr h="305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Comunidad Afro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la re-formulación y gestión de proyectos de recuperación ancestral afro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3641802262"/>
                  </a:ext>
                </a:extLst>
              </a:tr>
              <a:tr h="409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Fortalecimiento Junta Directiva: En temas administrativos, Contable, trabajo en equipo, comunicación, resolución de conflictos, roles, funciones y auto gestión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714711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4219364779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Formulación proyecto concertación y estímulos 2019 Ministerio de Cultura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046814488"/>
                  </a:ext>
                </a:extLst>
              </a:tr>
              <a:tr h="202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acciones con la población afro.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241595909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3357213050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Alcaldía Municipal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implantación del Plan de trabajo de las JAC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2364060756"/>
                  </a:ext>
                </a:extLst>
              </a:tr>
              <a:tr h="98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Acompañamiento unidad de juventudes.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1" marR="39541" marT="0" marB="0"/>
                </a:tc>
                <a:extLst>
                  <a:ext uri="{0D108BD9-81ED-4DB2-BD59-A6C34878D82A}">
                    <a16:rowId xmlns:a16="http://schemas.microsoft.com/office/drawing/2014/main" val="46060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1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PENDIENTES/PROYECCIONES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2DAA80-BE46-4DE4-A5EF-606B8A32E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06617"/>
              </p:ext>
            </p:extLst>
          </p:nvPr>
        </p:nvGraphicFramePr>
        <p:xfrm>
          <a:off x="1899741" y="1410835"/>
          <a:ext cx="7694594" cy="56984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68644">
                  <a:extLst>
                    <a:ext uri="{9D8B030D-6E8A-4147-A177-3AD203B41FA5}">
                      <a16:colId xmlns:a16="http://schemas.microsoft.com/office/drawing/2014/main" val="995782951"/>
                    </a:ext>
                  </a:extLst>
                </a:gridCol>
                <a:gridCol w="1957306">
                  <a:extLst>
                    <a:ext uri="{9D8B030D-6E8A-4147-A177-3AD203B41FA5}">
                      <a16:colId xmlns:a16="http://schemas.microsoft.com/office/drawing/2014/main" val="2093478227"/>
                    </a:ext>
                  </a:extLst>
                </a:gridCol>
                <a:gridCol w="2868644">
                  <a:extLst>
                    <a:ext uri="{9D8B030D-6E8A-4147-A177-3AD203B41FA5}">
                      <a16:colId xmlns:a16="http://schemas.microsoft.com/office/drawing/2014/main" val="214480858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VICTORIA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Grupo Juvenil RH+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Asesoría en formulación de proyectos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6350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Implementación módulo soy un ciudadano legal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16400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321B150-7209-4F9F-A891-1460C428E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93203"/>
              </p:ext>
            </p:extLst>
          </p:nvPr>
        </p:nvGraphicFramePr>
        <p:xfrm>
          <a:off x="1899741" y="2307167"/>
          <a:ext cx="7714696" cy="132676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5159424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993716422"/>
                    </a:ext>
                  </a:extLst>
                </a:gridCol>
                <a:gridCol w="3276046">
                  <a:extLst>
                    <a:ext uri="{9D8B030D-6E8A-4147-A177-3AD203B41FA5}">
                      <a16:colId xmlns:a16="http://schemas.microsoft.com/office/drawing/2014/main" val="2912590306"/>
                    </a:ext>
                  </a:extLst>
                </a:gridCol>
              </a:tblGrid>
              <a:tr h="15131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SANTA CECILIA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Resguardo indígena Santa Cecilia.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Acercamiento resguardo indígena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5321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6901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proceso de mujeres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6488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Formación en formulación de proyectos, participación DDHH.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0165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Formulación proyecto estímulos 2019 Ministerio de Cultura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61929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D5EC99A-3F1F-4866-9F2B-19EDDA4E7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71103"/>
              </p:ext>
            </p:extLst>
          </p:nvPr>
        </p:nvGraphicFramePr>
        <p:xfrm>
          <a:off x="1919842" y="3969519"/>
          <a:ext cx="7694595" cy="81623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780263">
                  <a:extLst>
                    <a:ext uri="{9D8B030D-6E8A-4147-A177-3AD203B41FA5}">
                      <a16:colId xmlns:a16="http://schemas.microsoft.com/office/drawing/2014/main" val="4152433212"/>
                    </a:ext>
                  </a:extLst>
                </a:gridCol>
                <a:gridCol w="1915329">
                  <a:extLst>
                    <a:ext uri="{9D8B030D-6E8A-4147-A177-3AD203B41FA5}">
                      <a16:colId xmlns:a16="http://schemas.microsoft.com/office/drawing/2014/main" val="2665721005"/>
                    </a:ext>
                  </a:extLst>
                </a:gridCol>
                <a:gridCol w="2999003">
                  <a:extLst>
                    <a:ext uri="{9D8B030D-6E8A-4147-A177-3AD203B41FA5}">
                      <a16:colId xmlns:a16="http://schemas.microsoft.com/office/drawing/2014/main" val="1322760107"/>
                    </a:ext>
                  </a:extLst>
                </a:gridCol>
              </a:tblGrid>
              <a:tr h="81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        DOSQUEBRADAS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Grupo Amar y vivir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</a:rPr>
                        <a:t>Seguimiento a la gestión del Sena para proceso de formación en artesanía</a:t>
                      </a:r>
                      <a:endParaRPr lang="es-CO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23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PENDIENTES/PROYECCIONES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8E75408-C3B4-438B-ACFD-15CC0A9A6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50457"/>
              </p:ext>
            </p:extLst>
          </p:nvPr>
        </p:nvGraphicFramePr>
        <p:xfrm>
          <a:off x="986456" y="1235218"/>
          <a:ext cx="9820089" cy="464306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94250">
                  <a:extLst>
                    <a:ext uri="{9D8B030D-6E8A-4147-A177-3AD203B41FA5}">
                      <a16:colId xmlns:a16="http://schemas.microsoft.com/office/drawing/2014/main" val="2490938543"/>
                    </a:ext>
                  </a:extLst>
                </a:gridCol>
                <a:gridCol w="3241964">
                  <a:extLst>
                    <a:ext uri="{9D8B030D-6E8A-4147-A177-3AD203B41FA5}">
                      <a16:colId xmlns:a16="http://schemas.microsoft.com/office/drawing/2014/main" val="2295539346"/>
                    </a:ext>
                  </a:extLst>
                </a:gridCol>
                <a:gridCol w="4583875">
                  <a:extLst>
                    <a:ext uri="{9D8B030D-6E8A-4147-A177-3AD203B41FA5}">
                      <a16:colId xmlns:a16="http://schemas.microsoft.com/office/drawing/2014/main" val="3433618432"/>
                    </a:ext>
                  </a:extLst>
                </a:gridCol>
              </a:tblGrid>
              <a:tr h="387653"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MANIZALES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Líderes Barrio el Nevado -Andes y Marmato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36095"/>
                  </a:ext>
                </a:extLst>
              </a:tr>
              <a:tr h="5858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Fortalecimiento organizacional: trabajo en equipo, comunicación, resolución de conflictos, DDHH, genero, roles y funciones.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877240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acciones comunitarias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52373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683999"/>
                  </a:ext>
                </a:extLst>
              </a:tr>
              <a:tr h="3876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proyecto círculo de mujeres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288069"/>
                  </a:ext>
                </a:extLst>
              </a:tr>
              <a:tr h="3876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Fundación Huellas de Vida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Implementación módulo soy un ciudadano legal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582497"/>
                  </a:ext>
                </a:extLst>
              </a:tr>
              <a:tr h="7840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Fortalecimiento organizacional: En temas administrativos, Contable, trabajo en equipo, comunicación, resolución de conflictos, DDHH, genero, roles y funciones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38009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proyecto faroles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624722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acciones comunitarias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402255"/>
                  </a:ext>
                </a:extLst>
              </a:tr>
              <a:tr h="3876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Acompañamiento en la formulación de proyectos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702219"/>
                  </a:ext>
                </a:extLst>
              </a:tr>
              <a:tr h="1894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Rastreo de convocatorias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350438"/>
                  </a:ext>
                </a:extLst>
              </a:tr>
              <a:tr h="38765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Alianza unidos por la legalidad (alianza contra el fraude) Manizales - Risaralda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Construcción e implementación plan de acción 2018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473833"/>
                  </a:ext>
                </a:extLst>
              </a:tr>
              <a:tr h="3876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Implementación módulo soy un ciudadano legal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48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84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7285</TotalTime>
  <Words>1187</Words>
  <Application>Microsoft Office PowerPoint</Application>
  <PresentationFormat>Panorámica</PresentationFormat>
  <Paragraphs>271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Comfortaa</vt:lpstr>
      <vt:lpstr>Times New Roman</vt:lpstr>
      <vt:lpstr>VAG Rounded</vt:lpstr>
      <vt:lpstr>VAG Rounded Std Bold</vt:lpstr>
      <vt:lpstr>VAG Rounded Std Light</vt:lpstr>
      <vt:lpstr>Tema de Office</vt:lpstr>
      <vt:lpstr>Presentación de PowerPoint</vt:lpstr>
      <vt:lpstr>Presentación de PowerPoint</vt:lpstr>
      <vt:lpstr>Hemos GENERADO CONFIANZA a partir de: </vt:lpstr>
      <vt:lpstr>Hemos GENERADO CONFIANZA a partir de:</vt:lpstr>
      <vt:lpstr>LINEA DEL TIEMPO</vt:lpstr>
      <vt:lpstr>PENDIENTES/PROYECCIONES </vt:lpstr>
      <vt:lpstr>PENDIENTES/PROYECCIONES </vt:lpstr>
      <vt:lpstr>PENDIENTES/PROYECCIONES </vt:lpstr>
      <vt:lpstr>PENDIENTES/PROYECCIONES </vt:lpstr>
      <vt:lpstr>PENDIENTES/PROYECCIONES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MARCELA PELAEZ BOTERO</dc:creator>
  <cp:lastModifiedBy>Diana Lorena Gomes Giraldo</cp:lastModifiedBy>
  <cp:revision>450</cp:revision>
  <cp:lastPrinted>2017-06-02T22:21:30Z</cp:lastPrinted>
  <dcterms:created xsi:type="dcterms:W3CDTF">2017-05-19T19:59:40Z</dcterms:created>
  <dcterms:modified xsi:type="dcterms:W3CDTF">2018-06-01T16:53:07Z</dcterms:modified>
</cp:coreProperties>
</file>